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9" d="100"/>
          <a:sy n="149" d="100"/>
        </p:scale>
        <p:origin x="-534"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extLst>
      <p:ext uri="{BB962C8B-B14F-4D97-AF65-F5344CB8AC3E}">
        <p14:creationId xmlns:p14="http://schemas.microsoft.com/office/powerpoint/2010/main" val="23312466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digipeegel.ee/site/term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2EgUdH9avQ&amp;index=1&amp;list=PLKRRRfRASlMU0ZjadXiRRrhcp1hxpUmf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digitalmirror.ee"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mailto:romil@tlu.ee" TargetMode="External"/><Relationship Id="rId4" Type="http://schemas.openxmlformats.org/officeDocument/2006/relationships/hyperlink" Target="https://digipeegel.e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wrap="square" lIns="91425" tIns="91425" rIns="91425" bIns="91425" anchor="b" anchorCtr="0">
            <a:noAutofit/>
          </a:bodyPr>
          <a:lstStyle/>
          <a:p>
            <a:pPr marL="0" lvl="0" indent="0">
              <a:spcBef>
                <a:spcPts val="0"/>
              </a:spcBef>
              <a:buNone/>
            </a:pPr>
            <a:r>
              <a:rPr lang="en">
                <a:solidFill>
                  <a:srgbClr val="000000"/>
                </a:solidFill>
              </a:rPr>
              <a:t>Digital Mirror</a:t>
            </a:r>
            <a:r>
              <a:rPr lang="en"/>
              <a:t> /</a:t>
            </a:r>
          </a:p>
          <a:p>
            <a:pPr marL="0" lvl="0" indent="0" rtl="0">
              <a:spcBef>
                <a:spcPts val="0"/>
              </a:spcBef>
              <a:buNone/>
            </a:pPr>
            <a:r>
              <a:rPr lang="en"/>
              <a:t>Digipeegel</a:t>
            </a:r>
          </a:p>
        </p:txBody>
      </p:sp>
      <p:sp>
        <p:nvSpPr>
          <p:cNvPr id="55" name="Shape 55"/>
          <p:cNvSpPr txBox="1">
            <a:spLocks noGrp="1"/>
          </p:cNvSpPr>
          <p:nvPr>
            <p:ph type="subTitle" idx="1"/>
          </p:nvPr>
        </p:nvSpPr>
        <p:spPr>
          <a:xfrm>
            <a:off x="311700" y="2834125"/>
            <a:ext cx="8520600" cy="792600"/>
          </a:xfrm>
          <a:prstGeom prst="rect">
            <a:avLst/>
          </a:prstGeom>
        </p:spPr>
        <p:txBody>
          <a:bodyPr wrap="square" lIns="91425" tIns="91425" rIns="91425" bIns="91425" anchor="t" anchorCtr="0">
            <a:noAutofit/>
          </a:bodyPr>
          <a:lstStyle/>
          <a:p>
            <a:pPr marL="0" lvl="0" indent="0">
              <a:spcBef>
                <a:spcPts val="0"/>
              </a:spcBef>
              <a:buNone/>
            </a:pPr>
            <a:r>
              <a:rPr lang="en"/>
              <a:t>Romil Rõbtšenkov</a:t>
            </a:r>
          </a:p>
          <a:p>
            <a:pPr marL="0" lvl="0" indent="0">
              <a:spcBef>
                <a:spcPts val="0"/>
              </a:spcBef>
              <a:buNone/>
            </a:pPr>
            <a:endParaRPr sz="1200"/>
          </a:p>
          <a:p>
            <a:pPr marL="0" lvl="0" indent="-69850">
              <a:spcBef>
                <a:spcPts val="0"/>
              </a:spcBef>
              <a:buClr>
                <a:schemeClr val="dk1"/>
              </a:buClr>
              <a:buSzPts val="1100"/>
              <a:buFont typeface="Arial"/>
              <a:buNone/>
            </a:pPr>
            <a:r>
              <a:rPr lang="en" sz="1200">
                <a:solidFill>
                  <a:schemeClr val="dk1"/>
                </a:solidFill>
              </a:rPr>
              <a:t>Centre for Educational Technology, School of Digital Technologies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sz="1800"/>
              <a:t>What is it? How can it be useful in your educational research project?</a:t>
            </a:r>
          </a:p>
        </p:txBody>
      </p:sp>
      <p:sp>
        <p:nvSpPr>
          <p:cNvPr id="61" name="Shape 6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
              <a:t>Digital Mirror is a self-assessment framework together with accompanying Web- based tool that was designed to guide schools in self-assessment of their digital maturity on the organizational level. </a:t>
            </a:r>
          </a:p>
          <a:p>
            <a:pPr marL="0" lvl="0" indent="0" rtl="0">
              <a:spcBef>
                <a:spcPts val="0"/>
              </a:spcBef>
              <a:buNone/>
            </a:pPr>
            <a:r>
              <a:rPr lang="en"/>
              <a:t>Pros: Accepted by schools and school owners. Large number of users.</a:t>
            </a:r>
          </a:p>
          <a:p>
            <a:pPr marL="0" lvl="0" indent="0">
              <a:spcBef>
                <a:spcPts val="0"/>
              </a:spcBef>
              <a:buNone/>
            </a:pPr>
            <a:r>
              <a:rPr lang="en"/>
              <a:t>Cons: Fixed assessment procedure: self-assessment (2 + 1 optional phase) &gt; digital strategy &gt; school owner digital strategy.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69850">
              <a:spcBef>
                <a:spcPts val="0"/>
              </a:spcBef>
              <a:buClr>
                <a:schemeClr val="dk1"/>
              </a:buClr>
              <a:buSzPts val="1100"/>
              <a:buFont typeface="Arial"/>
              <a:buNone/>
            </a:pPr>
            <a:r>
              <a:rPr lang="en" sz="1800"/>
              <a:t>What data do you get?</a:t>
            </a:r>
          </a:p>
          <a:p>
            <a:pPr marL="0" lvl="0" indent="0">
              <a:spcBef>
                <a:spcPts val="0"/>
              </a:spcBef>
              <a:buNone/>
            </a:pPr>
            <a:endParaRPr/>
          </a:p>
        </p:txBody>
      </p:sp>
      <p:sp>
        <p:nvSpPr>
          <p:cNvPr id="67" name="Shape 6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
              <a:t>Data you get: School self-assessment reports, schools’ and school owners’ digital strategy. Total of 400 data columns per school. </a:t>
            </a:r>
          </a:p>
          <a:p>
            <a:pPr marL="0" lvl="0" indent="0">
              <a:spcBef>
                <a:spcPts val="0"/>
              </a:spcBef>
              <a:buNone/>
            </a:pPr>
            <a:r>
              <a:rPr lang="en"/>
              <a:t>Ethics and privacy: Data publishers (schools, school owners) are aware that their data will be exposed. </a:t>
            </a:r>
            <a:r>
              <a:rPr lang="en" u="sng">
                <a:solidFill>
                  <a:schemeClr val="hlink"/>
                </a:solidFill>
                <a:hlinkClick r:id="rId3"/>
              </a:rPr>
              <a:t>https://digipeegel.ee/site/terms</a:t>
            </a:r>
            <a:r>
              <a:rPr lang="en" sz="1200"/>
              <a:t>*</a:t>
            </a:r>
          </a:p>
          <a:p>
            <a:pPr marL="0" lvl="0" indent="0">
              <a:spcBef>
                <a:spcPts val="0"/>
              </a:spcBef>
              <a:buNone/>
            </a:pPr>
            <a:r>
              <a:rPr lang="en" sz="1200"/>
              <a:t>*“The aim of the ongoing scientific studies is to launch innovative solutions and evidence-based programmes for education as well as educational research through combining the latest developments in educational sciences and cognitive and developmental psychology with the innovations of the ICT sector. Only selected members of the CEITER research group of Tallinn University developing and hosting the Digital Mirror platform have access to the data.”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rtl="0">
              <a:spcBef>
                <a:spcPts val="0"/>
              </a:spcBef>
              <a:buNone/>
            </a:pPr>
            <a:r>
              <a:rPr lang="en" sz="1800" u="sng">
                <a:solidFill>
                  <a:schemeClr val="hlink"/>
                </a:solidFill>
                <a:hlinkClick r:id="rId3"/>
              </a:rPr>
              <a:t>Demo videos of all usage phases</a:t>
            </a:r>
            <a:r>
              <a:rPr lang="en" sz="1800"/>
              <a:t> (in estonian)</a:t>
            </a:r>
          </a:p>
          <a:p>
            <a:pPr marL="0" lvl="0" indent="0" rtl="0">
              <a:spcBef>
                <a:spcPts val="0"/>
              </a:spcBef>
              <a:buNone/>
            </a:pPr>
            <a:endParaRPr/>
          </a:p>
        </p:txBody>
      </p:sp>
      <p:pic>
        <p:nvPicPr>
          <p:cNvPr id="73" name="Shape 73"/>
          <p:cNvPicPr preferRelativeResize="0"/>
          <p:nvPr/>
        </p:nvPicPr>
        <p:blipFill>
          <a:blip r:embed="rId4">
            <a:alphaModFix/>
          </a:blip>
          <a:stretch>
            <a:fillRect/>
          </a:stretch>
        </p:blipFill>
        <p:spPr>
          <a:xfrm>
            <a:off x="152400" y="1170125"/>
            <a:ext cx="8839196" cy="340698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sz="1800"/>
              <a:t>I want to use it! how do I get it?</a:t>
            </a:r>
          </a:p>
        </p:txBody>
      </p:sp>
      <p:sp>
        <p:nvSpPr>
          <p:cNvPr id="79" name="Shape 7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0">
              <a:spcBef>
                <a:spcPts val="0"/>
              </a:spcBef>
              <a:buNone/>
            </a:pPr>
            <a:r>
              <a:rPr lang="en"/>
              <a:t>Digital Mirror is open-source (link available soon)</a:t>
            </a:r>
          </a:p>
          <a:p>
            <a:pPr marL="0" lvl="0" indent="0">
              <a:spcBef>
                <a:spcPts val="0"/>
              </a:spcBef>
              <a:buNone/>
            </a:pPr>
            <a:r>
              <a:rPr lang="en"/>
              <a:t>It is currently hosted in CEITER server. </a:t>
            </a:r>
          </a:p>
          <a:p>
            <a:pPr marL="457200" lvl="0" indent="-342900" rtl="0">
              <a:spcBef>
                <a:spcPts val="0"/>
              </a:spcBef>
              <a:spcAft>
                <a:spcPts val="0"/>
              </a:spcAft>
              <a:buSzPts val="1800"/>
              <a:buChar char="●"/>
            </a:pPr>
            <a:r>
              <a:rPr lang="en"/>
              <a:t>eng: </a:t>
            </a:r>
            <a:r>
              <a:rPr lang="en" u="sng">
                <a:solidFill>
                  <a:schemeClr val="hlink"/>
                </a:solidFill>
                <a:hlinkClick r:id="rId3"/>
              </a:rPr>
              <a:t>digitalmirror.ee</a:t>
            </a:r>
          </a:p>
          <a:p>
            <a:pPr marL="457200" lvl="0" indent="-342900">
              <a:spcBef>
                <a:spcPts val="0"/>
              </a:spcBef>
              <a:buSzPts val="1800"/>
              <a:buChar char="●"/>
            </a:pPr>
            <a:r>
              <a:rPr lang="en"/>
              <a:t>est: </a:t>
            </a:r>
            <a:r>
              <a:rPr lang="en" u="sng">
                <a:solidFill>
                  <a:schemeClr val="hlink"/>
                </a:solidFill>
                <a:hlinkClick r:id="rId4"/>
              </a:rPr>
              <a:t>digipeegel.ee</a:t>
            </a:r>
          </a:p>
          <a:p>
            <a:pPr marL="0" lvl="0" indent="0">
              <a:spcBef>
                <a:spcPts val="0"/>
              </a:spcBef>
              <a:buNone/>
            </a:pPr>
            <a:r>
              <a:rPr lang="en"/>
              <a:t>Data can be aggregated upon request and depends on requirements. Contact: Romil Rõbtšenkov </a:t>
            </a:r>
            <a:r>
              <a:rPr lang="en" u="sng">
                <a:solidFill>
                  <a:schemeClr val="hlink"/>
                </a:solidFill>
                <a:hlinkClick r:id="rId5"/>
              </a:rPr>
              <a:t>romil@tlu.ee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4294967295"/>
          </p:nvPr>
        </p:nvSpPr>
        <p:spPr>
          <a:xfrm>
            <a:off x="2438400" y="2495549"/>
            <a:ext cx="4267200" cy="2073275"/>
          </a:xfrm>
        </p:spPr>
        <p:txBody>
          <a:bodyPr/>
          <a:lstStyle/>
          <a:p>
            <a:pPr algn="ctr">
              <a:buNone/>
            </a:pPr>
            <a:r>
              <a:rPr lang="en-US" dirty="0"/>
              <a:t/>
            </a:r>
            <a:br>
              <a:rPr lang="en-US" dirty="0"/>
            </a:br>
            <a:r>
              <a:rPr lang="en-US" dirty="0" smtClean="0"/>
              <a:t>European </a:t>
            </a:r>
            <a:r>
              <a:rPr lang="en-US" dirty="0"/>
              <a:t>Union’s Horizon 2020 research and innovation </a:t>
            </a:r>
            <a:r>
              <a:rPr lang="en-US" dirty="0" err="1"/>
              <a:t>programme</a:t>
            </a:r>
            <a:r>
              <a:rPr lang="en-US" dirty="0"/>
              <a:t> </a:t>
            </a:r>
            <a:r>
              <a:rPr lang="en-US" dirty="0" smtClean="0"/>
              <a:t>grant </a:t>
            </a:r>
            <a:r>
              <a:rPr lang="en-US" dirty="0"/>
              <a:t>agreement No. 669074 (CEITER</a:t>
            </a:r>
            <a:r>
              <a:rPr lang="en-US" dirty="0" smtClean="0"/>
              <a:t>)</a:t>
            </a:r>
            <a:r>
              <a:rPr lang="en-US" dirty="0"/>
              <a:t/>
            </a:r>
            <a:br>
              <a:rPr lang="en-US" dirty="0"/>
            </a:br>
            <a:endParaRPr lang="en-US" dirty="0"/>
          </a:p>
        </p:txBody>
      </p:sp>
      <p:pic>
        <p:nvPicPr>
          <p:cNvPr id="1026" name="Picture 2" descr="https://lh6.googleusercontent.com/rM87Qv1ys1SU7J9_YPIkH_gOfBbPcOhy1KBy9UJ61g-ojvWJONmI9IxI1m-Y5zZPYOHqy_mm5dLD2owCI4ESWqnq9FOLnlDPSWBnNgh9F4DEfyOjdYs4-H34EVgTlfCAzwKUiODVIf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514350"/>
            <a:ext cx="2965622"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72470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281</Words>
  <Application>Microsoft Office PowerPoint</Application>
  <PresentationFormat>On-screen Show (16:9)</PresentationFormat>
  <Paragraphs>21</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Light</vt:lpstr>
      <vt:lpstr>Digital Mirror / Digipeegel</vt:lpstr>
      <vt:lpstr>What is it? How can it be useful in your educational research project?</vt:lpstr>
      <vt:lpstr>What data do you get? </vt:lpstr>
      <vt:lpstr>Demo videos of all usage phases (in estonian) </vt:lpstr>
      <vt:lpstr>I want to use it! how do I get 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Mirror / Digipeegel</dc:title>
  <cp:lastModifiedBy>admin</cp:lastModifiedBy>
  <cp:revision>1</cp:revision>
  <dcterms:modified xsi:type="dcterms:W3CDTF">2017-12-13T09:55:03Z</dcterms:modified>
</cp:coreProperties>
</file>